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947275"/>
  <p:embeddedFontLst>
    <p:embeddedFont>
      <p:font typeface="Gill Sans" panose="020B0604020202020204" charset="0"/>
      <p:regular r:id="rId14"/>
      <p:bold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8" roundtripDataSignature="AMtx7mjt9h3uc9Y7EKh8twLVrXgXnpfV2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9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customschemas.google.com/relationships/presentationmetadata" Target="meta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58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2-BA12-4D41-823B-F00B80C16ACA}"/>
              </c:ext>
            </c:extLst>
          </c:dPt>
          <c:dPt>
            <c:idx val="1"/>
            <c:bubble3D val="0"/>
            <c:spPr>
              <a:solidFill>
                <a:schemeClr val="accent1">
                  <a:shade val="8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4-BA12-4D41-823B-F00B80C16ACA}"/>
              </c:ext>
            </c:extLst>
          </c:dPt>
          <c:dPt>
            <c:idx val="2"/>
            <c:bubble3D val="0"/>
            <c:spPr>
              <a:solidFill>
                <a:schemeClr val="accent1">
                  <a:tint val="8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BA12-4D41-823B-F00B80C16ACA}"/>
              </c:ext>
            </c:extLst>
          </c:dPt>
          <c:dPt>
            <c:idx val="3"/>
            <c:bubble3D val="0"/>
            <c:spPr>
              <a:solidFill>
                <a:schemeClr val="accent1">
                  <a:tint val="58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BA12-4D41-823B-F00B80C16ACA}"/>
              </c:ext>
            </c:extLst>
          </c:dPt>
          <c:dLbls>
            <c:dLbl>
              <c:idx val="0"/>
              <c:layout>
                <c:manualLayout>
                  <c:x val="6.8036417322834648E-3"/>
                  <c:y val="-0.1017953484981044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3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/>
                      <a:t>ІНФОРМАЦІЙНА ДІЯЛЬНІСТЬ</a:t>
                    </a:r>
                  </a:p>
                </c:rich>
              </c:tx>
              <c:spPr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4924278215223097"/>
                      <c:h val="0.12445465150189559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2-BA12-4D41-823B-F00B80C16ACA}"/>
                </c:ext>
              </c:extLst>
            </c:dLbl>
            <c:dLbl>
              <c:idx val="1"/>
              <c:layout>
                <c:manualLayout>
                  <c:x val="1.8866346784776979E-2"/>
                  <c:y val="0.14178669072615924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3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/>
                      <a:t>ПРОФОРІЄНТАЦІЙНА</a:t>
                    </a:r>
                    <a:r>
                      <a:rPr lang="ru-RU" baseline="0" dirty="0"/>
                      <a:t> РОБОТА ЩОДО ПОПУЛЯРИЗАЦІЇ __________ПРОФІЛЮ </a:t>
                    </a:r>
                    <a:endParaRPr lang="ru-RU" dirty="0"/>
                  </a:p>
                </c:rich>
              </c:tx>
              <c:spPr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6460416666666663"/>
                      <c:h val="0.1659838874307378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4-BA12-4D41-823B-F00B80C16ACA}"/>
                </c:ext>
              </c:extLst>
            </c:dLbl>
            <c:dLbl>
              <c:idx val="2"/>
              <c:layout>
                <c:manualLayout>
                  <c:x val="-3.0000820209973793E-2"/>
                  <c:y val="0.12720180810731974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3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/>
                      <a:t>СПІВПРАЦЯ З РОБОТОДАВЦЯМИ</a:t>
                    </a:r>
                  </a:p>
                </c:rich>
              </c:tx>
              <c:spPr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529437335958004"/>
                      <c:h val="9.9539041994750652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3-BA12-4D41-823B-F00B80C16ACA}"/>
                </c:ext>
              </c:extLst>
            </c:dLbl>
            <c:dLbl>
              <c:idx val="3"/>
              <c:layout>
                <c:manualLayout>
                  <c:x val="-2.941871719160109E-2"/>
                  <c:y val="-0.10309793307086614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3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/>
                      <a:t>КОНСУЛЬТАЦІЙНА РОБОТА</a:t>
                    </a:r>
                    <a:r>
                      <a:rPr lang="ru-RU" baseline="0" dirty="0"/>
                      <a:t> ЗІ ЗДОБУВАЧАМИ ОСВІТИ</a:t>
                    </a:r>
                    <a:endParaRPr lang="ru-RU" dirty="0"/>
                  </a:p>
                </c:rich>
              </c:tx>
              <c:spPr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0426558398950131"/>
                      <c:h val="0.1657474846894138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1-BA12-4D41-823B-F00B80C16ACA}"/>
                </c:ext>
              </c:extLst>
            </c:dLbl>
            <c:spPr>
              <a:solidFill>
                <a:schemeClr val="accent5">
                  <a:lumMod val="7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25</c:v>
                </c:pt>
                <c:pt idx="1">
                  <c:v>25</c:v>
                </c:pt>
                <c:pt idx="2">
                  <c:v>25</c:v>
                </c:pt>
                <c:pt idx="3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A12-4D41-823B-F00B80C16ACA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746025"/>
            <a:ext cx="4572225" cy="37302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724950"/>
            <a:ext cx="5486400" cy="4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:notes"/>
          <p:cNvSpPr txBox="1">
            <a:spLocks noGrp="1"/>
          </p:cNvSpPr>
          <p:nvPr>
            <p:ph type="body" idx="1"/>
          </p:nvPr>
        </p:nvSpPr>
        <p:spPr>
          <a:xfrm>
            <a:off x="685800" y="4724950"/>
            <a:ext cx="5486400" cy="44762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746025"/>
            <a:ext cx="4572225" cy="37302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0:notes"/>
          <p:cNvSpPr txBox="1">
            <a:spLocks noGrp="1"/>
          </p:cNvSpPr>
          <p:nvPr>
            <p:ph type="body" idx="1"/>
          </p:nvPr>
        </p:nvSpPr>
        <p:spPr>
          <a:xfrm>
            <a:off x="685800" y="4724950"/>
            <a:ext cx="5486400" cy="44762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746025"/>
            <a:ext cx="4572225" cy="37302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1:notes"/>
          <p:cNvSpPr txBox="1">
            <a:spLocks noGrp="1"/>
          </p:cNvSpPr>
          <p:nvPr>
            <p:ph type="body" idx="1"/>
          </p:nvPr>
        </p:nvSpPr>
        <p:spPr>
          <a:xfrm>
            <a:off x="685800" y="4724950"/>
            <a:ext cx="5486400" cy="44762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746025"/>
            <a:ext cx="4572225" cy="37302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:notes"/>
          <p:cNvSpPr txBox="1">
            <a:spLocks noGrp="1"/>
          </p:cNvSpPr>
          <p:nvPr>
            <p:ph type="body" idx="1"/>
          </p:nvPr>
        </p:nvSpPr>
        <p:spPr>
          <a:xfrm>
            <a:off x="685800" y="4724950"/>
            <a:ext cx="5486400" cy="44762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746025"/>
            <a:ext cx="4572225" cy="37302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:notes"/>
          <p:cNvSpPr txBox="1">
            <a:spLocks noGrp="1"/>
          </p:cNvSpPr>
          <p:nvPr>
            <p:ph type="body" idx="1"/>
          </p:nvPr>
        </p:nvSpPr>
        <p:spPr>
          <a:xfrm>
            <a:off x="685800" y="4724950"/>
            <a:ext cx="5486400" cy="44762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746025"/>
            <a:ext cx="4572225" cy="37302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4:notes"/>
          <p:cNvSpPr txBox="1">
            <a:spLocks noGrp="1"/>
          </p:cNvSpPr>
          <p:nvPr>
            <p:ph type="body" idx="1"/>
          </p:nvPr>
        </p:nvSpPr>
        <p:spPr>
          <a:xfrm>
            <a:off x="685800" y="4724950"/>
            <a:ext cx="5486400" cy="44762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746025"/>
            <a:ext cx="4572225" cy="37302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5:notes"/>
          <p:cNvSpPr txBox="1">
            <a:spLocks noGrp="1"/>
          </p:cNvSpPr>
          <p:nvPr>
            <p:ph type="body" idx="1"/>
          </p:nvPr>
        </p:nvSpPr>
        <p:spPr>
          <a:xfrm>
            <a:off x="685800" y="4724950"/>
            <a:ext cx="5486400" cy="44762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" y="746125"/>
            <a:ext cx="6629400" cy="3730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6:notes"/>
          <p:cNvSpPr txBox="1">
            <a:spLocks noGrp="1"/>
          </p:cNvSpPr>
          <p:nvPr>
            <p:ph type="body" idx="1"/>
          </p:nvPr>
        </p:nvSpPr>
        <p:spPr>
          <a:xfrm>
            <a:off x="685800" y="4724950"/>
            <a:ext cx="5486400" cy="44762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746025"/>
            <a:ext cx="4572225" cy="37302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7:notes"/>
          <p:cNvSpPr txBox="1">
            <a:spLocks noGrp="1"/>
          </p:cNvSpPr>
          <p:nvPr>
            <p:ph type="body" idx="1"/>
          </p:nvPr>
        </p:nvSpPr>
        <p:spPr>
          <a:xfrm>
            <a:off x="685800" y="4724950"/>
            <a:ext cx="5486400" cy="44762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" y="746125"/>
            <a:ext cx="6629400" cy="3730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8:notes"/>
          <p:cNvSpPr txBox="1">
            <a:spLocks noGrp="1"/>
          </p:cNvSpPr>
          <p:nvPr>
            <p:ph type="body" idx="1"/>
          </p:nvPr>
        </p:nvSpPr>
        <p:spPr>
          <a:xfrm>
            <a:off x="685800" y="4724950"/>
            <a:ext cx="5486400" cy="44762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" y="746125"/>
            <a:ext cx="6629400" cy="3730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9:notes"/>
          <p:cNvSpPr txBox="1">
            <a:spLocks noGrp="1"/>
          </p:cNvSpPr>
          <p:nvPr>
            <p:ph type="body" idx="1"/>
          </p:nvPr>
        </p:nvSpPr>
        <p:spPr>
          <a:xfrm>
            <a:off x="685800" y="4724950"/>
            <a:ext cx="5486400" cy="44762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746025"/>
            <a:ext cx="4572225" cy="37302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3"/>
          <p:cNvSpPr txBox="1"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Gill Sans"/>
              <a:buNone/>
              <a:defRPr sz="6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3"/>
          <p:cNvSpPr txBox="1"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 b="0" cap="none">
                <a:solidFill>
                  <a:schemeClr val="dk1"/>
                </a:solidFill>
              </a:defRPr>
            </a:lvl1pPr>
            <a:lvl2pPr lvl="1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7" name="Google Shape;17;p13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3"/>
          <p:cNvSpPr txBox="1">
            <a:spLocks noGrp="1"/>
          </p:cNvSpPr>
          <p:nvPr>
            <p:ph type="ftr" idx="11"/>
          </p:nvPr>
        </p:nvSpPr>
        <p:spPr>
          <a:xfrm>
            <a:off x="2416500" y="329307"/>
            <a:ext cx="49739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3"/>
          <p:cNvSpPr txBox="1">
            <a:spLocks noGrp="1"/>
          </p:cNvSpPr>
          <p:nvPr>
            <p:ph type="sldNum" idx="12"/>
          </p:nvPr>
        </p:nvSpPr>
        <p:spPr>
          <a:xfrm>
            <a:off x="1437664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cxnSp>
        <p:nvCxnSpPr>
          <p:cNvPr id="20" name="Google Shape;20;p13"/>
          <p:cNvCxnSpPr/>
          <p:nvPr/>
        </p:nvCxnSpPr>
        <p:spPr>
          <a:xfrm>
            <a:off x="2417780" y="3528542"/>
            <a:ext cx="8637072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2"/>
          <p:cNvSpPr txBox="1"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2"/>
          <p:cNvSpPr txBox="1">
            <a:spLocks noGrp="1"/>
          </p:cNvSpPr>
          <p:nvPr>
            <p:ph type="body" idx="1"/>
          </p:nvPr>
        </p:nvSpPr>
        <p:spPr>
          <a:xfrm rot="5400000">
            <a:off x="4527910" y="-1060599"/>
            <a:ext cx="3450613" cy="9603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22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2"/>
          <p:cNvSpPr txBox="1">
            <a:spLocks noGrp="1"/>
          </p:cNvSpPr>
          <p:nvPr>
            <p:ph type="ft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22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cxnSp>
        <p:nvCxnSpPr>
          <p:cNvPr id="88" name="Google Shape;88;p22"/>
          <p:cNvCxnSpPr/>
          <p:nvPr/>
        </p:nvCxnSpPr>
        <p:spPr>
          <a:xfrm>
            <a:off x="1453896" y="1847088"/>
            <a:ext cx="9607522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>
            <a:spLocks noGrp="1"/>
          </p:cNvSpPr>
          <p:nvPr>
            <p:ph type="title"/>
          </p:nvPr>
        </p:nvSpPr>
        <p:spPr>
          <a:xfrm rot="5400000">
            <a:off x="7917038" y="2321047"/>
            <a:ext cx="4659889" cy="161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23"/>
          <p:cNvSpPr txBox="1">
            <a:spLocks noGrp="1"/>
          </p:cNvSpPr>
          <p:nvPr>
            <p:ph type="body" idx="1"/>
          </p:nvPr>
        </p:nvSpPr>
        <p:spPr>
          <a:xfrm rot="5400000">
            <a:off x="3029143" y="-785498"/>
            <a:ext cx="4659889" cy="7828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p23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23"/>
          <p:cNvSpPr txBox="1">
            <a:spLocks noGrp="1"/>
          </p:cNvSpPr>
          <p:nvPr>
            <p:ph type="ft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3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cxnSp>
        <p:nvCxnSpPr>
          <p:cNvPr id="95" name="Google Shape;95;p23"/>
          <p:cNvCxnSpPr/>
          <p:nvPr/>
        </p:nvCxnSpPr>
        <p:spPr>
          <a:xfrm>
            <a:off x="9439111" y="798973"/>
            <a:ext cx="0" cy="4659889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4"/>
          <p:cNvSpPr txBox="1"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4"/>
          <p:cNvSpPr txBox="1"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4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4"/>
          <p:cNvSpPr txBox="1">
            <a:spLocks noGrp="1"/>
          </p:cNvSpPr>
          <p:nvPr>
            <p:ph type="ft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4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cxnSp>
        <p:nvCxnSpPr>
          <p:cNvPr id="27" name="Google Shape;27;p14"/>
          <p:cNvCxnSpPr/>
          <p:nvPr/>
        </p:nvCxnSpPr>
        <p:spPr>
          <a:xfrm>
            <a:off x="1453896" y="1847088"/>
            <a:ext cx="9607522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5"/>
          <p:cNvSpPr txBox="1"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Gill Sans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5"/>
          <p:cNvSpPr txBox="1"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15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5"/>
          <p:cNvSpPr txBox="1">
            <a:spLocks noGrp="1"/>
          </p:cNvSpPr>
          <p:nvPr>
            <p:ph type="ft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5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cxnSp>
        <p:nvCxnSpPr>
          <p:cNvPr id="34" name="Google Shape;34;p15"/>
          <p:cNvCxnSpPr/>
          <p:nvPr/>
        </p:nvCxnSpPr>
        <p:spPr>
          <a:xfrm>
            <a:off x="1454239" y="3804985"/>
            <a:ext cx="8630446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6"/>
          <p:cNvSpPr txBox="1"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6"/>
          <p:cNvSpPr txBox="1">
            <a:spLocks noGrp="1"/>
          </p:cNvSpPr>
          <p:nvPr>
            <p:ph type="body" idx="1"/>
          </p:nvPr>
        </p:nvSpPr>
        <p:spPr>
          <a:xfrm>
            <a:off x="1447331" y="2010878"/>
            <a:ext cx="4645152" cy="34485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16"/>
          <p:cNvSpPr txBox="1">
            <a:spLocks noGrp="1"/>
          </p:cNvSpPr>
          <p:nvPr>
            <p:ph type="body" idx="2"/>
          </p:nvPr>
        </p:nvSpPr>
        <p:spPr>
          <a:xfrm>
            <a:off x="6413771" y="2017343"/>
            <a:ext cx="4645152" cy="3441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16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6"/>
          <p:cNvSpPr txBox="1">
            <a:spLocks noGrp="1"/>
          </p:cNvSpPr>
          <p:nvPr>
            <p:ph type="ft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6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cxnSp>
        <p:nvCxnSpPr>
          <p:cNvPr id="42" name="Google Shape;42;p16"/>
          <p:cNvCxnSpPr/>
          <p:nvPr/>
        </p:nvCxnSpPr>
        <p:spPr>
          <a:xfrm>
            <a:off x="1453896" y="1847088"/>
            <a:ext cx="9607522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7"/>
          <p:cNvSpPr txBox="1"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7"/>
          <p:cNvSpPr txBox="1"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  <a:defRPr sz="2200" b="0" cap="none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6" name="Google Shape;46;p17"/>
          <p:cNvSpPr txBox="1">
            <a:spLocks noGrp="1"/>
          </p:cNvSpPr>
          <p:nvPr>
            <p:ph type="body" idx="2"/>
          </p:nvPr>
        </p:nvSpPr>
        <p:spPr>
          <a:xfrm>
            <a:off x="1447191" y="2824269"/>
            <a:ext cx="4645152" cy="26444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17"/>
          <p:cNvSpPr txBox="1">
            <a:spLocks noGrp="1"/>
          </p:cNvSpPr>
          <p:nvPr>
            <p:ph type="body" idx="3"/>
          </p:nvPr>
        </p:nvSpPr>
        <p:spPr>
          <a:xfrm>
            <a:off x="6412362" y="2023003"/>
            <a:ext cx="4645152" cy="802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  <a:defRPr sz="2200" b="0" cap="none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8" name="Google Shape;48;p17"/>
          <p:cNvSpPr txBox="1">
            <a:spLocks noGrp="1"/>
          </p:cNvSpPr>
          <p:nvPr>
            <p:ph type="body" idx="4"/>
          </p:nvPr>
        </p:nvSpPr>
        <p:spPr>
          <a:xfrm>
            <a:off x="6412362" y="2821491"/>
            <a:ext cx="4645152" cy="26373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17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7"/>
          <p:cNvSpPr txBox="1">
            <a:spLocks noGrp="1"/>
          </p:cNvSpPr>
          <p:nvPr>
            <p:ph type="ft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7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cxnSp>
        <p:nvCxnSpPr>
          <p:cNvPr id="52" name="Google Shape;52;p17"/>
          <p:cNvCxnSpPr/>
          <p:nvPr/>
        </p:nvCxnSpPr>
        <p:spPr>
          <a:xfrm>
            <a:off x="1453896" y="1847088"/>
            <a:ext cx="9607522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8"/>
          <p:cNvSpPr txBox="1"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8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8"/>
          <p:cNvSpPr txBox="1">
            <a:spLocks noGrp="1"/>
          </p:cNvSpPr>
          <p:nvPr>
            <p:ph type="ft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8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cxnSp>
        <p:nvCxnSpPr>
          <p:cNvPr id="58" name="Google Shape;58;p18"/>
          <p:cNvCxnSpPr/>
          <p:nvPr/>
        </p:nvCxnSpPr>
        <p:spPr>
          <a:xfrm>
            <a:off x="1453896" y="1847088"/>
            <a:ext cx="9607522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9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9"/>
          <p:cNvSpPr txBox="1">
            <a:spLocks noGrp="1"/>
          </p:cNvSpPr>
          <p:nvPr>
            <p:ph type="ft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9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0"/>
          <p:cNvSpPr txBox="1"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Gill Sans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20"/>
          <p:cNvSpPr txBox="1">
            <a:spLocks noGrp="1"/>
          </p:cNvSpPr>
          <p:nvPr>
            <p:ph type="body" idx="1"/>
          </p:nvPr>
        </p:nvSpPr>
        <p:spPr>
          <a:xfrm>
            <a:off x="5043714" y="798974"/>
            <a:ext cx="6012470" cy="4658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6" name="Google Shape;66;p20"/>
          <p:cNvSpPr txBox="1">
            <a:spLocks noGrp="1"/>
          </p:cNvSpPr>
          <p:nvPr>
            <p:ph type="body" idx="2"/>
          </p:nvPr>
        </p:nvSpPr>
        <p:spPr>
          <a:xfrm>
            <a:off x="1444671" y="3205491"/>
            <a:ext cx="3275013" cy="2248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7" name="Google Shape;67;p20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0"/>
          <p:cNvSpPr txBox="1">
            <a:spLocks noGrp="1"/>
          </p:cNvSpPr>
          <p:nvPr>
            <p:ph type="ft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0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cxnSp>
        <p:nvCxnSpPr>
          <p:cNvPr id="70" name="Google Shape;70;p20"/>
          <p:cNvCxnSpPr/>
          <p:nvPr/>
        </p:nvCxnSpPr>
        <p:spPr>
          <a:xfrm>
            <a:off x="1448280" y="3205491"/>
            <a:ext cx="3269490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oogle Shape;72;p21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73" name="Google Shape;73;p21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  <a:lin ang="5400000" scaled="0"/>
            </a:gradFill>
            <a:ln>
              <a:noFill/>
            </a:ln>
            <a:effectLst>
              <a:outerShdw blurRad="127000" dist="228600" dir="4740000" sx="98000" sy="98000" algn="tl" rotWithShape="0">
                <a:srgbClr val="000000">
                  <a:alpha val="33725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21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ap="flat" cmpd="sng">
              <a:solidFill>
                <a:srgbClr val="191919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" name="Google Shape;75;p21"/>
          <p:cNvSpPr txBox="1"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1"/>
          <p:cNvSpPr>
            <a:spLocks noGrp="1"/>
          </p:cNvSpPr>
          <p:nvPr>
            <p:ph type="pic" idx="2"/>
          </p:nvPr>
        </p:nvSpPr>
        <p:spPr>
          <a:xfrm>
            <a:off x="8124389" y="1122542"/>
            <a:ext cx="2791171" cy="3866327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77" name="Google Shape;77;p21"/>
          <p:cNvSpPr txBox="1">
            <a:spLocks noGrp="1"/>
          </p:cNvSpPr>
          <p:nvPr>
            <p:ph type="body" idx="1"/>
          </p:nvPr>
        </p:nvSpPr>
        <p:spPr>
          <a:xfrm>
            <a:off x="1450329" y="3145992"/>
            <a:ext cx="5524404" cy="2003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8" name="Google Shape;78;p21"/>
          <p:cNvSpPr txBox="1">
            <a:spLocks noGrp="1"/>
          </p:cNvSpPr>
          <p:nvPr>
            <p:ph type="dt" idx="10"/>
          </p:nvPr>
        </p:nvSpPr>
        <p:spPr>
          <a:xfrm>
            <a:off x="1447382" y="5469856"/>
            <a:ext cx="5527351" cy="320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1"/>
          <p:cNvSpPr txBox="1">
            <a:spLocks noGrp="1"/>
          </p:cNvSpPr>
          <p:nvPr>
            <p:ph type="ftr" idx="11"/>
          </p:nvPr>
        </p:nvSpPr>
        <p:spPr>
          <a:xfrm>
            <a:off x="1447382" y="318640"/>
            <a:ext cx="5541004" cy="3209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1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cxnSp>
        <p:nvCxnSpPr>
          <p:cNvPr id="81" name="Google Shape;81;p21"/>
          <p:cNvCxnSpPr/>
          <p:nvPr/>
        </p:nvCxnSpPr>
        <p:spPr>
          <a:xfrm>
            <a:off x="1447382" y="3143605"/>
            <a:ext cx="5527351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BE9E6"/>
            </a:gs>
            <a:gs pos="100000">
              <a:srgbClr val="C9C5C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2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>
            <a:gsLst>
              <a:gs pos="0">
                <a:srgbClr val="DFDBD5">
                  <a:alpha val="0"/>
                </a:srgbClr>
              </a:gs>
              <a:gs pos="100000">
                <a:schemeClr val="lt2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" name="Google Shape;7;p12"/>
          <p:cNvPicPr preferRelativeResize="0"/>
          <p:nvPr/>
        </p:nvPicPr>
        <p:blipFill rotWithShape="1">
          <a:blip r:embed="rId13">
            <a:alphaModFix/>
          </a:blip>
          <a:srcRect t="1538" b="-1538"/>
          <a:stretch/>
        </p:blipFill>
        <p:spPr>
          <a:xfrm>
            <a:off x="0" y="6126480"/>
            <a:ext cx="12192000" cy="74295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12"/>
          <p:cNvSpPr txBox="1"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  <a:defRPr sz="32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" name="Google Shape;9;p12"/>
          <p:cNvSpPr txBox="1"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5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14400" marR="0" lvl="1" indent="-342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71600" marR="0" lvl="2" indent="-3302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286000" marR="0" lvl="4" indent="-3048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743200" marR="0" lvl="5" indent="-3048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3200400" marR="0" lvl="6" indent="-3048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657600" marR="0" lvl="7" indent="-3048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4114800" marR="0" lvl="8" indent="-3048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0" name="Google Shape;10;p12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88888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1" name="Google Shape;11;p12"/>
          <p:cNvSpPr txBox="1">
            <a:spLocks noGrp="1"/>
          </p:cNvSpPr>
          <p:nvPr>
            <p:ph type="ft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88888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2" name="Google Shape;12;p12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cxnSp>
        <p:nvCxnSpPr>
          <p:cNvPr id="13" name="Google Shape;13;p12"/>
          <p:cNvCxnSpPr/>
          <p:nvPr/>
        </p:nvCxnSpPr>
        <p:spPr>
          <a:xfrm>
            <a:off x="0" y="6128413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000001">
                <a:alpha val="20000"/>
              </a:srgbClr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"/>
          <p:cNvSpPr txBox="1">
            <a:spLocks noGrp="1"/>
          </p:cNvSpPr>
          <p:nvPr>
            <p:ph type="ctrTitle"/>
          </p:nvPr>
        </p:nvSpPr>
        <p:spPr>
          <a:xfrm>
            <a:off x="599768" y="762358"/>
            <a:ext cx="10844980" cy="2541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br>
              <a:rPr lang="uk-UA" sz="2800">
                <a:latin typeface="Arial"/>
                <a:ea typeface="Arial"/>
                <a:cs typeface="Arial"/>
                <a:sym typeface="Arial"/>
              </a:rPr>
            </a:br>
            <a:br>
              <a:rPr lang="uk-UA" sz="2800">
                <a:latin typeface="Arial"/>
                <a:ea typeface="Arial"/>
                <a:cs typeface="Arial"/>
                <a:sym typeface="Arial"/>
              </a:rPr>
            </a:br>
            <a:r>
              <a:rPr lang="uk-UA" sz="2800">
                <a:latin typeface="Arial"/>
                <a:ea typeface="Arial"/>
                <a:cs typeface="Arial"/>
                <a:sym typeface="Arial"/>
              </a:rPr>
              <a:t>ЦЕНТР РОЗВИТКУ КАР`ЄРИ – ПОМІЧНИК  ЗДОБУВАЧІВ ОСВІТИ У ПОБУДОВІ УСПІШНОЇ КАР`ЄРИ ТА НАДІЙНИЙ ПАРТНЕР РОБОТОДАВЦІВ У ФОРМУВАННІ ЯКІСНОГО КАДРОВОГО РЕЗЕРВУ</a:t>
            </a:r>
            <a:endParaRPr/>
          </a:p>
        </p:txBody>
      </p:sp>
      <p:sp>
        <p:nvSpPr>
          <p:cNvPr id="101" name="Google Shape;101;p1" descr="Курс пекарного дела &amp;quot;ПЕКАРЬ&amp;quot;"/>
          <p:cNvSpPr/>
          <p:nvPr/>
        </p:nvSpPr>
        <p:spPr>
          <a:xfrm>
            <a:off x="155575" y="2844"/>
            <a:ext cx="304800" cy="1574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02" name="Google Shape;102;p1" descr="Курс пекарного дела &amp;quot;ПЕКАРЬ&amp;quot;"/>
          <p:cNvSpPr/>
          <p:nvPr/>
        </p:nvSpPr>
        <p:spPr>
          <a:xfrm rot="-416698">
            <a:off x="3956544" y="5572676"/>
            <a:ext cx="324313" cy="259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0"/>
          <p:cNvSpPr txBox="1">
            <a:spLocks noGrp="1"/>
          </p:cNvSpPr>
          <p:nvPr>
            <p:ph type="body" idx="1"/>
          </p:nvPr>
        </p:nvSpPr>
        <p:spPr>
          <a:xfrm>
            <a:off x="767579" y="591639"/>
            <a:ext cx="10884489" cy="50776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uk-UA" sz="3300">
                <a:latin typeface="Arial"/>
                <a:ea typeface="Arial"/>
                <a:cs typeface="Arial"/>
                <a:sym typeface="Arial"/>
              </a:rPr>
              <a:t>ІНФОРМАЦІЙНО-ДОВІДКОВЕ ЗАБЕЗПЕЧЕННЯ</a:t>
            </a:r>
            <a:endParaRPr/>
          </a:p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uk-UA" sz="3300">
                <a:latin typeface="Arial"/>
                <a:ea typeface="Arial"/>
                <a:cs typeface="Arial"/>
                <a:sym typeface="Arial"/>
              </a:rPr>
              <a:t>ЦЕНТРУ РОЗВИТКУ КАР’ЄРИ</a:t>
            </a:r>
            <a:endParaRPr/>
          </a:p>
          <a:p>
            <a:pPr marL="0" lvl="0" indent="0" algn="ct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endParaRPr sz="3300">
              <a:latin typeface="Arial"/>
              <a:ea typeface="Arial"/>
              <a:cs typeface="Arial"/>
              <a:sym typeface="Arial"/>
            </a:endParaRPr>
          </a:p>
          <a:p>
            <a:pPr marL="228600" lvl="0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uk-UA" sz="2400">
                <a:latin typeface="Arial"/>
                <a:ea typeface="Arial"/>
                <a:cs typeface="Arial"/>
                <a:sym typeface="Arial"/>
              </a:rPr>
              <a:t>Інформатор освітньо-інформаційного центру розвитку кар'єри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uk-UA" sz="2400">
                <a:latin typeface="Arial"/>
                <a:ea typeface="Arial"/>
                <a:cs typeface="Arial"/>
                <a:sym typeface="Arial"/>
              </a:rPr>
              <a:t>Інформація про ринок праці ____________ регіону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uk-UA" sz="2400">
                <a:latin typeface="Arial"/>
                <a:ea typeface="Arial"/>
                <a:cs typeface="Arial"/>
                <a:sym typeface="Arial"/>
              </a:rPr>
              <a:t>Успішна виробнича практика − реальне працевлаштування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uk-UA" sz="2400">
                <a:latin typeface="Arial"/>
                <a:ea typeface="Arial"/>
                <a:cs typeface="Arial"/>
                <a:sym typeface="Arial"/>
              </a:rPr>
              <a:t>Випускники: ШЛЯХ ДО УСПІХУ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uk-UA" sz="2400">
                <a:latin typeface="Arial"/>
                <a:ea typeface="Arial"/>
                <a:cs typeface="Arial"/>
                <a:sym typeface="Arial"/>
              </a:rPr>
              <a:t>Пошук роботи: ОСНОВНІ КРОКИ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uk-UA" sz="2400">
                <a:latin typeface="Arial"/>
                <a:ea typeface="Arial"/>
                <a:cs typeface="Arial"/>
                <a:sym typeface="Arial"/>
              </a:rPr>
              <a:t>Актуальні проєкти 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uk-UA" sz="2400">
                <a:latin typeface="Arial"/>
                <a:ea typeface="Arial"/>
                <a:cs typeface="Arial"/>
                <a:sym typeface="Arial"/>
              </a:rPr>
              <a:t>Дні відкритих дверей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uk-UA" sz="2400">
                <a:latin typeface="Arial"/>
                <a:ea typeface="Arial"/>
                <a:cs typeface="Arial"/>
                <a:sym typeface="Arial"/>
              </a:rPr>
              <a:t>Тренінги</a:t>
            </a:r>
            <a:endParaRPr/>
          </a:p>
          <a:p>
            <a:pPr marL="228600" lvl="0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uk-UA" sz="2400">
                <a:latin typeface="Arial"/>
                <a:ea typeface="Arial"/>
                <a:cs typeface="Arial"/>
                <a:sym typeface="Arial"/>
              </a:rPr>
              <a:t>Вакансії 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1"/>
          <p:cNvSpPr txBox="1"/>
          <p:nvPr/>
        </p:nvSpPr>
        <p:spPr>
          <a:xfrm>
            <a:off x="618309" y="2669568"/>
            <a:ext cx="10424159" cy="1384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uk-UA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Положення про Центр розвитку кар’єри на базі _________________________________________________ (зазначити заклад освіти)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"/>
          <p:cNvSpPr txBox="1">
            <a:spLocks noGrp="1"/>
          </p:cNvSpPr>
          <p:nvPr>
            <p:ph type="body" idx="1"/>
          </p:nvPr>
        </p:nvSpPr>
        <p:spPr>
          <a:xfrm>
            <a:off x="186267" y="74815"/>
            <a:ext cx="11811000" cy="6673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uk-UA" sz="2400" i="1">
                <a:latin typeface="Arial"/>
                <a:ea typeface="Arial"/>
                <a:cs typeface="Arial"/>
                <a:sym typeface="Arial"/>
              </a:rPr>
              <a:t>           </a:t>
            </a:r>
            <a:endParaRPr/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uk-UA" sz="2400" i="1"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uk-UA" sz="2400">
                <a:latin typeface="Arial"/>
                <a:ea typeface="Arial"/>
                <a:cs typeface="Arial"/>
                <a:sym typeface="Arial"/>
              </a:rPr>
              <a:t>Тобі необхідна робота?</a:t>
            </a:r>
            <a:endParaRPr/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uk-UA" sz="2400">
                <a:latin typeface="Arial"/>
                <a:ea typeface="Arial"/>
                <a:cs typeface="Arial"/>
                <a:sym typeface="Arial"/>
              </a:rPr>
              <a:t>Ти хочеш будувати успішну кар`єру?</a:t>
            </a:r>
            <a:endParaRPr/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uk-UA" sz="2400">
                <a:latin typeface="Arial"/>
                <a:ea typeface="Arial"/>
                <a:cs typeface="Arial"/>
                <a:sym typeface="Arial"/>
              </a:rPr>
              <a:t>Ти цілеспрямована та наполеглива людина, що націлена на успіх у житті?</a:t>
            </a:r>
            <a:endParaRPr/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uk-UA" sz="2400">
                <a:latin typeface="Arial"/>
                <a:ea typeface="Arial"/>
                <a:cs typeface="Arial"/>
                <a:sym typeface="Arial"/>
              </a:rPr>
              <a:t>Центр розвитку кар`єри: «Будуй кар`єру разом із нами!»</a:t>
            </a:r>
            <a:endParaRPr/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sz="2400" i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uk-UA" sz="2400" i="1" u="sng">
                <a:latin typeface="Arial"/>
                <a:ea typeface="Arial"/>
                <a:cs typeface="Arial"/>
                <a:sym typeface="Arial"/>
              </a:rPr>
              <a:t>Ми прагнемо:</a:t>
            </a:r>
            <a:endParaRPr/>
          </a:p>
          <a:p>
            <a:pPr marL="45720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Gill Sans"/>
              <a:buAutoNum type="arabicPeriod"/>
            </a:pPr>
            <a:r>
              <a:rPr lang="uk-UA" sz="2400">
                <a:latin typeface="Arial"/>
                <a:ea typeface="Arial"/>
                <a:cs typeface="Arial"/>
                <a:sym typeface="Arial"/>
              </a:rPr>
              <a:t>Готувати фахівців, які здатні швидко реагувати на зміни середовища та знаходити себе на сучасному ринку праці.</a:t>
            </a:r>
            <a:endParaRPr/>
          </a:p>
          <a:p>
            <a:pPr marL="45720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Gill Sans"/>
              <a:buAutoNum type="arabicPeriod"/>
            </a:pPr>
            <a:r>
              <a:rPr lang="uk-UA" sz="2400">
                <a:latin typeface="Arial"/>
                <a:ea typeface="Arial"/>
                <a:cs typeface="Arial"/>
                <a:sym typeface="Arial"/>
              </a:rPr>
              <a:t>Надавати можливість роботодавцям спілкуватись з учнями з метою взаємного вибору місць проходження практики та подальшого працевлаштування.</a:t>
            </a:r>
            <a:endParaRPr/>
          </a:p>
          <a:p>
            <a:pPr marL="45720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Gill Sans"/>
              <a:buAutoNum type="arabicPeriod"/>
            </a:pPr>
            <a:r>
              <a:rPr lang="uk-UA" sz="2400">
                <a:latin typeface="Arial"/>
                <a:ea typeface="Arial"/>
                <a:cs typeface="Arial"/>
                <a:sym typeface="Arial"/>
              </a:rPr>
              <a:t>Допомагати кожному учневі та випускнику отримати роботу своєї мрії та здобути навички кар'єрного розвитку.</a:t>
            </a:r>
            <a:endParaRPr/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sz="2400" i="1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"/>
          <p:cNvSpPr txBox="1">
            <a:spLocks noGrp="1"/>
          </p:cNvSpPr>
          <p:nvPr>
            <p:ph type="body" idx="1"/>
          </p:nvPr>
        </p:nvSpPr>
        <p:spPr>
          <a:xfrm>
            <a:off x="343393" y="452846"/>
            <a:ext cx="11255431" cy="46503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uk-UA" sz="3200">
                <a:latin typeface="Arial"/>
                <a:ea typeface="Arial"/>
                <a:cs typeface="Arial"/>
                <a:sym typeface="Arial"/>
              </a:rPr>
              <a:t>Мета Центру розвитку кар`єри </a:t>
            </a:r>
            <a:r>
              <a:rPr lang="uk-UA" sz="2800"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uk-UA" sz="2800">
                <a:latin typeface="Arial"/>
                <a:ea typeface="Arial"/>
                <a:cs typeface="Arial"/>
                <a:sym typeface="Arial"/>
              </a:rPr>
              <a:t>Організація проходження</a:t>
            </a:r>
            <a:endParaRPr/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uk-UA" sz="2800">
                <a:latin typeface="Arial"/>
                <a:ea typeface="Arial"/>
                <a:cs typeface="Arial"/>
                <a:sym typeface="Arial"/>
              </a:rPr>
              <a:t> виробничої практики та працевлаштування</a:t>
            </a:r>
            <a:endParaRPr/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uk-UA" sz="2800">
                <a:latin typeface="Arial"/>
                <a:ea typeface="Arial"/>
                <a:cs typeface="Arial"/>
                <a:sym typeface="Arial"/>
              </a:rPr>
              <a:t> випускників та їхня адаптація до практичної діяльності, сприяння розвитку підприємницької ініціативи, опанування навичками самопрезентації, техніки пошуку роботи, здійснення моніторингу їх кар`єри та соціальне партнерство з роботодавцями</a:t>
            </a:r>
            <a:endParaRPr/>
          </a:p>
          <a:p>
            <a:pPr marL="0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endParaRPr sz="28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4"/>
          <p:cNvSpPr txBox="1">
            <a:spLocks noGrp="1"/>
          </p:cNvSpPr>
          <p:nvPr>
            <p:ph type="body" idx="1"/>
          </p:nvPr>
        </p:nvSpPr>
        <p:spPr>
          <a:xfrm>
            <a:off x="270934" y="691540"/>
            <a:ext cx="11921066" cy="51040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uk-UA" sz="3600">
                <a:latin typeface="Arial"/>
                <a:ea typeface="Arial"/>
                <a:cs typeface="Arial"/>
                <a:sym typeface="Arial"/>
              </a:rPr>
              <a:t>ЗАВДАННЯ ЦЕНТРУ РОЗВИТКУ КАР’ЄРИ</a:t>
            </a:r>
            <a:endParaRPr/>
          </a:p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endParaRPr sz="3600">
              <a:latin typeface="Arial"/>
              <a:ea typeface="Arial"/>
              <a:cs typeface="Arial"/>
              <a:sym typeface="Arial"/>
            </a:endParaRPr>
          </a:p>
          <a:p>
            <a:pPr marL="45720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AutoNum type="arabicPeriod"/>
            </a:pPr>
            <a:r>
              <a:rPr lang="uk-UA" sz="2200">
                <a:latin typeface="Arial"/>
                <a:ea typeface="Arial"/>
                <a:cs typeface="Arial"/>
                <a:sym typeface="Arial"/>
              </a:rPr>
              <a:t>Формувати в процесі навчання підприємницьку компетентність у здобувачів освіти</a:t>
            </a:r>
            <a:endParaRPr/>
          </a:p>
          <a:p>
            <a:pPr marL="45720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AutoNum type="arabicPeriod"/>
            </a:pPr>
            <a:r>
              <a:rPr lang="uk-UA" sz="2200">
                <a:latin typeface="Arial"/>
                <a:ea typeface="Arial"/>
                <a:cs typeface="Arial"/>
                <a:sym typeface="Arial"/>
              </a:rPr>
              <a:t>Підготувати учнівську молодь до реалізації професійної кар'єри;</a:t>
            </a:r>
            <a:endParaRPr/>
          </a:p>
          <a:p>
            <a:pPr marL="45720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AutoNum type="arabicPeriod"/>
            </a:pPr>
            <a:r>
              <a:rPr lang="uk-UA" sz="2200">
                <a:latin typeface="Arial"/>
                <a:ea typeface="Arial"/>
                <a:cs typeface="Arial"/>
                <a:sym typeface="Arial"/>
              </a:rPr>
              <a:t>Організувати виробничу практику;</a:t>
            </a:r>
            <a:endParaRPr/>
          </a:p>
          <a:p>
            <a:pPr marL="45720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AutoNum type="arabicPeriod"/>
            </a:pPr>
            <a:r>
              <a:rPr lang="uk-UA" sz="2200">
                <a:latin typeface="Arial"/>
                <a:ea typeface="Arial"/>
                <a:cs typeface="Arial"/>
                <a:sym typeface="Arial"/>
              </a:rPr>
              <a:t>Сприяти працевлаштуванню випускників;</a:t>
            </a:r>
            <a:endParaRPr/>
          </a:p>
          <a:p>
            <a:pPr marL="45720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AutoNum type="arabicPeriod"/>
            </a:pPr>
            <a:r>
              <a:rPr lang="uk-UA" sz="2200">
                <a:latin typeface="Arial"/>
                <a:ea typeface="Arial"/>
                <a:cs typeface="Arial"/>
                <a:sym typeface="Arial"/>
              </a:rPr>
              <a:t>Проводити моніторинг попиту на ринку праці фахівців, _______________ профілю;</a:t>
            </a:r>
            <a:endParaRPr/>
          </a:p>
          <a:p>
            <a:pPr marL="45720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AutoNum type="arabicPeriod"/>
            </a:pPr>
            <a:r>
              <a:rPr lang="uk-UA" sz="2200">
                <a:latin typeface="Arial"/>
                <a:ea typeface="Arial"/>
                <a:cs typeface="Arial"/>
                <a:sym typeface="Arial"/>
              </a:rPr>
              <a:t>Забезпечити співпрацю з державною службою зайнятості населення, підприємствами, установами та організаціями незалежно від форми власності, які можуть бути потенційними роботодавцями для випускників __________________________ (зазначити заклад освіти);</a:t>
            </a:r>
            <a:endParaRPr/>
          </a:p>
          <a:p>
            <a:pPr marL="45720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AutoNum type="arabicPeriod"/>
            </a:pPr>
            <a:r>
              <a:rPr lang="uk-UA" sz="2200">
                <a:latin typeface="Arial"/>
                <a:ea typeface="Arial"/>
                <a:cs typeface="Arial"/>
                <a:sym typeface="Arial"/>
              </a:rPr>
              <a:t>Інформувати випускників про вакансії, що відповідають їхній фаховій підготовці;</a:t>
            </a:r>
            <a:endParaRPr/>
          </a:p>
          <a:p>
            <a:pPr marL="45720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AutoNum type="arabicPeriod"/>
            </a:pPr>
            <a:r>
              <a:rPr lang="uk-UA" sz="2200">
                <a:latin typeface="Arial"/>
                <a:ea typeface="Arial"/>
                <a:cs typeface="Arial"/>
                <a:sym typeface="Arial"/>
              </a:rPr>
              <a:t>Проводити моніторинг працевлаштування випускникі______________________ (зазначити заклад освіти).</a:t>
            </a:r>
            <a:endParaRPr sz="22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5"/>
          <p:cNvSpPr txBox="1">
            <a:spLocks noGrp="1"/>
          </p:cNvSpPr>
          <p:nvPr>
            <p:ph type="body" idx="1"/>
          </p:nvPr>
        </p:nvSpPr>
        <p:spPr>
          <a:xfrm>
            <a:off x="408049" y="324198"/>
            <a:ext cx="11704320" cy="58763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uk-UA" sz="4000">
                <a:latin typeface="Arial"/>
                <a:ea typeface="Arial"/>
                <a:cs typeface="Arial"/>
                <a:sym typeface="Arial"/>
              </a:rPr>
              <a:t>Центр</a:t>
            </a:r>
            <a:r>
              <a:rPr lang="uk-UA" sz="3800">
                <a:latin typeface="Arial"/>
                <a:ea typeface="Arial"/>
                <a:cs typeface="Arial"/>
                <a:sym typeface="Arial"/>
              </a:rPr>
              <a:t> розвитку кар`єри  пропонує здобувачам освіти та випускникам: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endParaRPr sz="3800">
              <a:latin typeface="Arial"/>
              <a:ea typeface="Arial"/>
              <a:cs typeface="Arial"/>
              <a:sym typeface="Arial"/>
            </a:endParaRPr>
          </a:p>
          <a:p>
            <a:pPr marL="228600" lvl="0" indent="-228600" algn="just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uk-UA">
                <a:latin typeface="Arial"/>
                <a:ea typeface="Arial"/>
                <a:cs typeface="Arial"/>
                <a:sym typeface="Arial"/>
              </a:rPr>
              <a:t>допомогу в працевлаштуванні;</a:t>
            </a:r>
            <a:endParaRPr/>
          </a:p>
          <a:p>
            <a:pPr marL="228600" lvl="0" indent="-228600" algn="just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uk-UA">
                <a:latin typeface="Arial"/>
                <a:ea typeface="Arial"/>
                <a:cs typeface="Arial"/>
                <a:sym typeface="Arial"/>
              </a:rPr>
              <a:t>надання інформації про актуальні вакансії, місця для проходження практики ті інші можливості від роботодавців;</a:t>
            </a:r>
            <a:endParaRPr/>
          </a:p>
          <a:p>
            <a:pPr marL="228600" lvl="0" indent="-228600" algn="just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uk-UA">
                <a:latin typeface="Arial"/>
                <a:ea typeface="Arial"/>
                <a:cs typeface="Arial"/>
                <a:sym typeface="Arial"/>
              </a:rPr>
              <a:t>тренінги з розвитку особистісних, професійних, кар`єрних, підприємницьких компетентностей, професійні консультації з питань складання резюме та особливостей проходження співбесіди з роботодавцями;</a:t>
            </a:r>
            <a:endParaRPr/>
          </a:p>
          <a:p>
            <a:pPr marL="228600" lvl="0" indent="-228600" algn="just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uk-UA">
                <a:latin typeface="Arial"/>
                <a:ea typeface="Arial"/>
                <a:cs typeface="Arial"/>
                <a:sym typeface="Arial"/>
              </a:rPr>
              <a:t>професійні та мотивуючі майстер-класи від успішних фахівців-практиків;</a:t>
            </a:r>
            <a:endParaRPr/>
          </a:p>
          <a:p>
            <a:pPr marL="228600" lvl="0" indent="-228600" algn="just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uk-UA">
                <a:latin typeface="Arial"/>
                <a:ea typeface="Arial"/>
                <a:cs typeface="Arial"/>
                <a:sym typeface="Arial"/>
              </a:rPr>
              <a:t>консультації з оформлення документів на виробничу практику;</a:t>
            </a:r>
            <a:endParaRPr/>
          </a:p>
          <a:p>
            <a:pPr marL="228600" lvl="0" indent="-228600" algn="just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uk-UA">
                <a:latin typeface="Arial"/>
                <a:ea typeface="Arial"/>
                <a:cs typeface="Arial"/>
                <a:sym typeface="Arial"/>
              </a:rPr>
              <a:t>пошук підприємств для проходження виробничої практики;</a:t>
            </a:r>
            <a:endParaRPr/>
          </a:p>
          <a:p>
            <a:pPr marL="228600" lvl="0" indent="-228600" algn="just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uk-UA">
                <a:latin typeface="Arial"/>
                <a:ea typeface="Arial"/>
                <a:cs typeface="Arial"/>
                <a:sym typeface="Arial"/>
              </a:rPr>
              <a:t>тренінги та  семінари з розвитку навичок самопрезентації та співбесіди з роботодавцем;</a:t>
            </a:r>
            <a:endParaRPr/>
          </a:p>
          <a:p>
            <a:pPr marL="228600" lvl="0" indent="-228600" algn="just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uk-UA">
                <a:latin typeface="Arial"/>
                <a:ea typeface="Arial"/>
                <a:cs typeface="Arial"/>
                <a:sym typeface="Arial"/>
              </a:rPr>
              <a:t>освітньо-інформаційні ресурси ЦРК;</a:t>
            </a:r>
            <a:endParaRPr/>
          </a:p>
          <a:p>
            <a:pPr marL="228600" lvl="0" indent="-228600" algn="just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uk-UA">
                <a:latin typeface="Arial"/>
                <a:ea typeface="Arial"/>
                <a:cs typeface="Arial"/>
                <a:sym typeface="Arial"/>
              </a:rPr>
              <a:t>участь у щорічних конкурсах, виставках професійного спрямування.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6"/>
          <p:cNvSpPr txBox="1">
            <a:spLocks noGrp="1"/>
          </p:cNvSpPr>
          <p:nvPr>
            <p:ph type="body" idx="1"/>
          </p:nvPr>
        </p:nvSpPr>
        <p:spPr>
          <a:xfrm>
            <a:off x="1010711" y="442240"/>
            <a:ext cx="10170578" cy="43997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uk-UA" sz="4000">
                <a:latin typeface="Arial"/>
                <a:ea typeface="Arial"/>
                <a:cs typeface="Arial"/>
                <a:sym typeface="Arial"/>
              </a:rPr>
              <a:t>Центр</a:t>
            </a:r>
            <a:r>
              <a:rPr lang="uk-UA" sz="3800">
                <a:latin typeface="Arial"/>
                <a:ea typeface="Arial"/>
                <a:cs typeface="Arial"/>
                <a:sym typeface="Arial"/>
              </a:rPr>
              <a:t> розвитку кар`єри пропонує роботодавцям-партнерам: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uk-UA" sz="2400">
                <a:latin typeface="Arial"/>
                <a:ea typeface="Arial"/>
                <a:cs typeface="Arial"/>
                <a:sym typeface="Arial"/>
              </a:rPr>
              <a:t>добір найбільш відповідальних кандидатів з-поміж здобувачів під існуючі вакансії та місця проходження практики;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uk-UA" sz="2400">
                <a:latin typeface="Arial"/>
                <a:ea typeface="Arial"/>
                <a:cs typeface="Arial"/>
                <a:sym typeface="Arial"/>
              </a:rPr>
              <a:t>розміщення інформації про вакансії; 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uk-UA" sz="2400">
                <a:latin typeface="Arial"/>
                <a:ea typeface="Arial"/>
                <a:cs typeface="Arial"/>
                <a:sym typeface="Arial"/>
              </a:rPr>
              <a:t>участь у формуванні змісту освітніх програм відповідно до потреб ринку праці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7"/>
          <p:cNvSpPr txBox="1">
            <a:spLocks noGrp="1"/>
          </p:cNvSpPr>
          <p:nvPr>
            <p:ph type="body" idx="1"/>
          </p:nvPr>
        </p:nvSpPr>
        <p:spPr>
          <a:xfrm>
            <a:off x="323851" y="372821"/>
            <a:ext cx="11734799" cy="6185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uk-UA" sz="3300" dirty="0">
                <a:latin typeface="Arial"/>
                <a:ea typeface="Arial"/>
                <a:cs typeface="Arial"/>
                <a:sym typeface="Arial"/>
              </a:rPr>
              <a:t>СТРУКТУРА ЦЕНТРУ ПРОФЕСІЙНОЇ КАР`ЄРИ</a:t>
            </a:r>
            <a:endParaRPr sz="33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7"/>
          <p:cNvSpPr/>
          <p:nvPr/>
        </p:nvSpPr>
        <p:spPr>
          <a:xfrm>
            <a:off x="190499" y="2085975"/>
            <a:ext cx="3409950" cy="2266950"/>
          </a:xfrm>
          <a:prstGeom prst="flowChartDocument">
            <a:avLst/>
          </a:prstGeom>
          <a:solidFill>
            <a:schemeClr val="accent1"/>
          </a:solidFill>
          <a:ln w="15875" cap="flat" cmpd="sng">
            <a:solidFill>
              <a:srgbClr val="85153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18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ВІДПОВІДАЛЬНИЙ ЗА ЦЕНТР 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18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РОЗВИТКУ КАР`ЄРИ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7"/>
          <p:cNvSpPr/>
          <p:nvPr/>
        </p:nvSpPr>
        <p:spPr>
          <a:xfrm>
            <a:off x="3059059" y="4103914"/>
            <a:ext cx="3265542" cy="2748003"/>
          </a:xfrm>
          <a:prstGeom prst="flowChartDocument">
            <a:avLst/>
          </a:prstGeom>
          <a:solidFill>
            <a:schemeClr val="accent1"/>
          </a:solidFill>
          <a:ln w="15875" cap="flat" cmpd="sng">
            <a:solidFill>
              <a:srgbClr val="85153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1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ВІДПОВІДАЛЬНІ ЗА ОРГАНІЗАЦІЮ ПРОФЕСІЙНО-ПРАКТИЧНОГО НАВЧАННЯ, ПРАЦЕВЛАШТУВАННЯ ЗДОБУВАЧІВ ОСВІТИ, КОНСУЛЬТУВАННЯ З ПИТАНЬ ПРОФЕСІЙНОЇ КАР`ЄРИ ТА ПІДПРИЄМНИЦЬКОЇ ДІЯЛЬНОСТІ,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1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ПРОФОРІЄНТАЦІЙНА ДІЯЛЬНІСТЬ ЩОДО ПОПУЛЯРИЗАЦІЇ ПРОФЕСІЙ ____________________ ПРОФІЛЮ</a:t>
            </a:r>
            <a:endParaRPr sz="14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7"/>
          <p:cNvSpPr/>
          <p:nvPr/>
        </p:nvSpPr>
        <p:spPr>
          <a:xfrm>
            <a:off x="6384709" y="2085975"/>
            <a:ext cx="3095627" cy="2085976"/>
          </a:xfrm>
          <a:prstGeom prst="flowChartDocument">
            <a:avLst/>
          </a:prstGeom>
          <a:solidFill>
            <a:schemeClr val="accent1"/>
          </a:solidFill>
          <a:ln w="15875" cap="flat" cmpd="sng">
            <a:solidFill>
              <a:srgbClr val="85153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18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МЕТОДИСТ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7"/>
          <p:cNvSpPr/>
          <p:nvPr/>
        </p:nvSpPr>
        <p:spPr>
          <a:xfrm>
            <a:off x="9231086" y="4171951"/>
            <a:ext cx="2827564" cy="2598963"/>
          </a:xfrm>
          <a:prstGeom prst="flowChartDocument">
            <a:avLst/>
          </a:prstGeom>
          <a:solidFill>
            <a:schemeClr val="accent1"/>
          </a:solidFill>
          <a:ln w="15875" cap="flat" cmpd="sng">
            <a:solidFill>
              <a:srgbClr val="85153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ПСИХОЛОГ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7" name="Google Shape;137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3073192">
            <a:off x="1741887" y="3509334"/>
            <a:ext cx="1712307" cy="975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7814927">
            <a:off x="5887801" y="3356653"/>
            <a:ext cx="1743749" cy="9929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-7605760">
            <a:off x="8154598" y="3407006"/>
            <a:ext cx="1886866" cy="10744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4" name="Google Shape;144;p8"/>
          <p:cNvGraphicFramePr/>
          <p:nvPr>
            <p:extLst>
              <p:ext uri="{D42A27DB-BD31-4B8C-83A1-F6EECF244321}">
                <p14:modId xmlns:p14="http://schemas.microsoft.com/office/powerpoint/2010/main" val="1959300005"/>
              </p:ext>
            </p:extLst>
          </p:nvPr>
        </p:nvGraphicFramePr>
        <p:xfrm>
          <a:off x="0" y="1371600"/>
          <a:ext cx="121920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45" name="Google Shape;145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2762999">
            <a:off x="6665258" y="3740120"/>
            <a:ext cx="1417630" cy="10201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9732414">
            <a:off x="5362007" y="2504102"/>
            <a:ext cx="1417630" cy="10201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6059947">
            <a:off x="4197896" y="3740120"/>
            <a:ext cx="1417630" cy="10201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1046269">
            <a:off x="5454908" y="4884252"/>
            <a:ext cx="1417630" cy="1020119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8"/>
          <p:cNvSpPr/>
          <p:nvPr/>
        </p:nvSpPr>
        <p:spPr>
          <a:xfrm>
            <a:off x="148397" y="1694044"/>
            <a:ext cx="3119117" cy="1381125"/>
          </a:xfrm>
          <a:prstGeom prst="wedgeEllipseCallout">
            <a:avLst>
              <a:gd name="adj1" fmla="val 49474"/>
              <a:gd name="adj2" fmla="val 55833"/>
            </a:avLst>
          </a:prstGeom>
          <a:solidFill>
            <a:schemeClr val="accent1"/>
          </a:solidFill>
          <a:ln w="15875" cap="flat" cmpd="sng">
            <a:solidFill>
              <a:srgbClr val="85153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uk-UA" sz="1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Консультації</a:t>
            </a:r>
            <a:endParaRPr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uk-UA" sz="1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Тренінги</a:t>
            </a:r>
            <a:endParaRPr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uk-UA" sz="1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Тестування</a:t>
            </a:r>
            <a:endParaRPr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uk-UA" sz="1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Семінари </a:t>
            </a:r>
            <a:endParaRPr sz="16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8"/>
          <p:cNvSpPr/>
          <p:nvPr/>
        </p:nvSpPr>
        <p:spPr>
          <a:xfrm>
            <a:off x="224443" y="3738905"/>
            <a:ext cx="3501983" cy="1747495"/>
          </a:xfrm>
          <a:prstGeom prst="wedgeEllipseCallout">
            <a:avLst>
              <a:gd name="adj1" fmla="val 61603"/>
              <a:gd name="adj2" fmla="val 66315"/>
            </a:avLst>
          </a:prstGeom>
          <a:solidFill>
            <a:schemeClr val="accent1"/>
          </a:solidFill>
          <a:ln w="15875" cap="flat" cmpd="sng">
            <a:solidFill>
              <a:srgbClr val="85153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uk-UA" sz="1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База вакансій</a:t>
            </a:r>
            <a:endParaRPr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uk-UA" sz="1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Презентації  роботодавців</a:t>
            </a:r>
            <a:endParaRPr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uk-UA" sz="1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Дні відкритих дверей</a:t>
            </a:r>
            <a:endParaRPr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uk-UA" sz="1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Майстер-класи</a:t>
            </a:r>
            <a:endParaRPr dirty="0"/>
          </a:p>
        </p:txBody>
      </p:sp>
      <p:sp>
        <p:nvSpPr>
          <p:cNvPr id="151" name="Google Shape;151;p8"/>
          <p:cNvSpPr/>
          <p:nvPr/>
        </p:nvSpPr>
        <p:spPr>
          <a:xfrm>
            <a:off x="8469086" y="1383339"/>
            <a:ext cx="3642889" cy="2002536"/>
          </a:xfrm>
          <a:prstGeom prst="wedgeEllipseCallout">
            <a:avLst>
              <a:gd name="adj1" fmla="val -49944"/>
              <a:gd name="adj2" fmla="val 32126"/>
            </a:avLst>
          </a:prstGeom>
          <a:solidFill>
            <a:schemeClr val="accent1"/>
          </a:solidFill>
          <a:ln w="15875" cap="flat" cmpd="sng">
            <a:solidFill>
              <a:srgbClr val="85153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uk-UA" sz="1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Сторінка ЦРК на веб-сайті ЗО</a:t>
            </a:r>
            <a:endParaRPr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uk-UA" sz="1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Інформаційні матеріали (буклети, фото, відео)</a:t>
            </a:r>
            <a:endParaRPr sz="16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8"/>
          <p:cNvSpPr/>
          <p:nvPr/>
        </p:nvSpPr>
        <p:spPr>
          <a:xfrm>
            <a:off x="8686799" y="4726370"/>
            <a:ext cx="3505123" cy="2038351"/>
          </a:xfrm>
          <a:prstGeom prst="wedgeEllipseCallout">
            <a:avLst>
              <a:gd name="adj1" fmla="val -61212"/>
              <a:gd name="adj2" fmla="val 20249"/>
            </a:avLst>
          </a:prstGeom>
          <a:solidFill>
            <a:schemeClr val="accent1"/>
          </a:solidFill>
          <a:ln w="15875" cap="flat" cmpd="sng">
            <a:solidFill>
              <a:srgbClr val="85153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18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uk-UA" sz="16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Співпраця з іншими ЗО області, роботодавцями, центром служби зайнятості, державними та громадськими організаціями</a:t>
            </a:r>
            <a:endParaRPr sz="16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8"/>
          <p:cNvSpPr txBox="1">
            <a:spLocks noGrp="1"/>
          </p:cNvSpPr>
          <p:nvPr>
            <p:ph type="body" idx="1"/>
          </p:nvPr>
        </p:nvSpPr>
        <p:spPr>
          <a:xfrm>
            <a:off x="224154" y="328304"/>
            <a:ext cx="11845925" cy="10195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 lnSpcReduction="1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uk-UA" sz="3400">
                <a:latin typeface="Arial"/>
                <a:ea typeface="Arial"/>
                <a:cs typeface="Arial"/>
                <a:sym typeface="Arial"/>
              </a:rPr>
              <a:t>НАПРЯМИ ДІЯЛЬНОСТІ </a:t>
            </a:r>
            <a:br>
              <a:rPr lang="uk-UA" sz="3400">
                <a:latin typeface="Arial"/>
                <a:ea typeface="Arial"/>
                <a:cs typeface="Arial"/>
                <a:sym typeface="Arial"/>
              </a:rPr>
            </a:br>
            <a:r>
              <a:rPr lang="uk-UA" sz="3400">
                <a:latin typeface="Arial"/>
                <a:ea typeface="Arial"/>
                <a:cs typeface="Arial"/>
                <a:sym typeface="Arial"/>
              </a:rPr>
              <a:t>ЦЕНТРУ РОЗВИТКУ КАР`ЄРИ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9"/>
          <p:cNvSpPr txBox="1">
            <a:spLocks noGrp="1"/>
          </p:cNvSpPr>
          <p:nvPr>
            <p:ph type="body" idx="1"/>
          </p:nvPr>
        </p:nvSpPr>
        <p:spPr>
          <a:xfrm>
            <a:off x="333376" y="464535"/>
            <a:ext cx="11858624" cy="4551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uk-UA" sz="3300">
                <a:latin typeface="Arial"/>
                <a:ea typeface="Arial"/>
                <a:cs typeface="Arial"/>
                <a:sym typeface="Arial"/>
              </a:rPr>
              <a:t>ІНФОРМАЦІЙНО-МЕТОДИЧНЕ ЗАБЕЗПЕЧЕННЯ</a:t>
            </a:r>
            <a:endParaRPr/>
          </a:p>
          <a:p>
            <a:pPr marL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uk-UA" sz="3300">
                <a:latin typeface="Arial"/>
                <a:ea typeface="Arial"/>
                <a:cs typeface="Arial"/>
                <a:sym typeface="Arial"/>
              </a:rPr>
              <a:t>ЦЕНТРУ РОЗВИТКУ КАР’ЄРИ</a:t>
            </a:r>
            <a:endParaRPr/>
          </a:p>
          <a:p>
            <a:pPr marL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endParaRPr sz="3300">
              <a:latin typeface="Arial"/>
              <a:ea typeface="Arial"/>
              <a:cs typeface="Arial"/>
              <a:sym typeface="Arial"/>
            </a:endParaRPr>
          </a:p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uk-UA" sz="2800">
                <a:latin typeface="Arial"/>
                <a:ea typeface="Arial"/>
                <a:cs typeface="Arial"/>
                <a:sym typeface="Arial"/>
              </a:rPr>
              <a:t>Тести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uk-UA" sz="2800">
                <a:latin typeface="Arial"/>
                <a:ea typeface="Arial"/>
                <a:cs typeface="Arial"/>
                <a:sym typeface="Arial"/>
              </a:rPr>
              <a:t>Довідники «У світі професій»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uk-UA" sz="2800">
                <a:latin typeface="Arial"/>
                <a:ea typeface="Arial"/>
                <a:cs typeface="Arial"/>
                <a:sym typeface="Arial"/>
              </a:rPr>
              <a:t>Буклети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uk-UA" sz="2800">
                <a:latin typeface="Arial"/>
                <a:ea typeface="Arial"/>
                <a:cs typeface="Arial"/>
                <a:sym typeface="Arial"/>
              </a:rPr>
              <a:t>Інформаційні листки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uk-UA" sz="2800">
                <a:latin typeface="Arial"/>
                <a:ea typeface="Arial"/>
                <a:cs typeface="Arial"/>
                <a:sym typeface="Arial"/>
              </a:rPr>
              <a:t>База даних про підприємства, організації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uk-UA" sz="2800">
                <a:latin typeface="Arial"/>
                <a:ea typeface="Arial"/>
                <a:cs typeface="Arial"/>
                <a:sym typeface="Arial"/>
              </a:rPr>
              <a:t>Фільми, мультимедійні презентації</a:t>
            </a:r>
            <a:endParaRPr sz="28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rgbClr val="000000"/>
      </a:dk1>
      <a:lt1>
        <a:srgbClr val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590</Words>
  <Application>Microsoft Office PowerPoint</Application>
  <PresentationFormat>Widescreen</PresentationFormat>
  <Paragraphs>91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Gill Sans</vt:lpstr>
      <vt:lpstr>Gallery</vt:lpstr>
      <vt:lpstr>  ЦЕНТР РОЗВИТКУ КАР`ЄРИ – ПОМІЧНИК  ЗДОБУВАЧІВ ОСВІТИ У ПОБУДОВІ УСПІШНОЇ КАР`ЄРИ ТА НАДІЙНИЙ ПАРТНЕР РОБОТОДАВЦІВ У ФОРМУВАННІ ЯКІСНОГО КАДРОВОГО РЕЗЕРВУ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ЦЕНТР РОЗВИТКУ КАР`ЄРИ – ПОМІЧНИК  ЗДОБУВАЧІВ ОСВІТИ У ПОБУДОВІ УСПІШНОЇ КАР`ЄРИ ТА НАДІЙНИЙ ПАРТНЕР РОБОТОДАВЦІВ У ФОРМУВАННІ ЯКІСНОГО КАДРОВОГО РЕЗЕРВУ</dc:title>
  <dc:creator>User</dc:creator>
  <cp:lastModifiedBy>Margaryta Oksanichenko</cp:lastModifiedBy>
  <cp:revision>2</cp:revision>
  <dcterms:created xsi:type="dcterms:W3CDTF">2021-06-09T07:14:49Z</dcterms:created>
  <dcterms:modified xsi:type="dcterms:W3CDTF">2023-10-27T08:58:46Z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0x010100A68F7D666B8C474CA59E147D095F2624</vt:lpwstr>
  </property>
  <property fmtid="{D5CDD505-2E9C-101B-9397-08002B2CF9AE}" pid="3" name="MediaServiceImageTags">
    <vt:lpwstr/>
  </property>
</Properties>
</file>